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25"/>
  </p:notesMasterIdLst>
  <p:sldIdLst>
    <p:sldId id="271" r:id="rId2"/>
    <p:sldId id="280" r:id="rId3"/>
    <p:sldId id="270" r:id="rId4"/>
    <p:sldId id="273" r:id="rId5"/>
    <p:sldId id="257" r:id="rId6"/>
    <p:sldId id="274" r:id="rId7"/>
    <p:sldId id="258" r:id="rId8"/>
    <p:sldId id="275" r:id="rId9"/>
    <p:sldId id="260" r:id="rId10"/>
    <p:sldId id="259" r:id="rId11"/>
    <p:sldId id="261" r:id="rId12"/>
    <p:sldId id="268" r:id="rId13"/>
    <p:sldId id="262" r:id="rId14"/>
    <p:sldId id="263" r:id="rId15"/>
    <p:sldId id="266" r:id="rId16"/>
    <p:sldId id="276" r:id="rId17"/>
    <p:sldId id="265" r:id="rId18"/>
    <p:sldId id="282" r:id="rId19"/>
    <p:sldId id="277" r:id="rId20"/>
    <p:sldId id="279" r:id="rId21"/>
    <p:sldId id="278" r:id="rId22"/>
    <p:sldId id="281" r:id="rId23"/>
    <p:sldId id="272"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autoAdjust="0"/>
    <p:restoredTop sz="94709" autoAdjust="0"/>
  </p:normalViewPr>
  <p:slideViewPr>
    <p:cSldViewPr>
      <p:cViewPr varScale="1">
        <p:scale>
          <a:sx n="63" d="100"/>
          <a:sy n="63" d="100"/>
        </p:scale>
        <p:origin x="-1420" y="-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2" d="100"/>
          <a:sy n="52" d="100"/>
        </p:scale>
        <p:origin x="-2664" y="-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ZW"/>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2E6BA4-DB03-401E-B16D-723C06083D3D}" type="datetimeFigureOut">
              <a:rPr lang="en-ZW" smtClean="0"/>
              <a:t>12/2/2024</a:t>
            </a:fld>
            <a:endParaRPr lang="en-ZW"/>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ZW"/>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W"/>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ZW"/>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41461D-F5D1-4E3C-BE12-EE8880ECAFE8}" type="slidenum">
              <a:rPr lang="en-ZW" smtClean="0"/>
              <a:t>‹#›</a:t>
            </a:fld>
            <a:endParaRPr lang="en-ZW"/>
          </a:p>
        </p:txBody>
      </p:sp>
    </p:spTree>
    <p:extLst>
      <p:ext uri="{BB962C8B-B14F-4D97-AF65-F5344CB8AC3E}">
        <p14:creationId xmlns:p14="http://schemas.microsoft.com/office/powerpoint/2010/main" val="3562561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W" dirty="0"/>
          </a:p>
        </p:txBody>
      </p:sp>
      <p:sp>
        <p:nvSpPr>
          <p:cNvPr id="4" name="Slide Number Placeholder 3"/>
          <p:cNvSpPr>
            <a:spLocks noGrp="1"/>
          </p:cNvSpPr>
          <p:nvPr>
            <p:ph type="sldNum" sz="quarter" idx="10"/>
          </p:nvPr>
        </p:nvSpPr>
        <p:spPr/>
        <p:txBody>
          <a:bodyPr/>
          <a:lstStyle/>
          <a:p>
            <a:fld id="{8F41461D-F5D1-4E3C-BE12-EE8880ECAFE8}" type="slidenum">
              <a:rPr lang="en-ZW" smtClean="0"/>
              <a:t>1</a:t>
            </a:fld>
            <a:endParaRPr lang="en-ZW"/>
          </a:p>
        </p:txBody>
      </p:sp>
    </p:spTree>
    <p:extLst>
      <p:ext uri="{BB962C8B-B14F-4D97-AF65-F5344CB8AC3E}">
        <p14:creationId xmlns:p14="http://schemas.microsoft.com/office/powerpoint/2010/main" val="1593868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W"/>
          </a:p>
        </p:txBody>
      </p:sp>
      <p:sp>
        <p:nvSpPr>
          <p:cNvPr id="4" name="Slide Number Placeholder 3"/>
          <p:cNvSpPr>
            <a:spLocks noGrp="1"/>
          </p:cNvSpPr>
          <p:nvPr>
            <p:ph type="sldNum" sz="quarter" idx="10"/>
          </p:nvPr>
        </p:nvSpPr>
        <p:spPr/>
        <p:txBody>
          <a:bodyPr/>
          <a:lstStyle/>
          <a:p>
            <a:fld id="{8F41461D-F5D1-4E3C-BE12-EE8880ECAFE8}" type="slidenum">
              <a:rPr lang="en-ZW" smtClean="0"/>
              <a:t>17</a:t>
            </a:fld>
            <a:endParaRPr lang="en-ZW"/>
          </a:p>
        </p:txBody>
      </p:sp>
    </p:spTree>
    <p:extLst>
      <p:ext uri="{BB962C8B-B14F-4D97-AF65-F5344CB8AC3E}">
        <p14:creationId xmlns:p14="http://schemas.microsoft.com/office/powerpoint/2010/main" val="3712865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Rounded Rectangle 9"/>
          <p:cNvSpPr/>
          <p:nvPr/>
        </p:nvSpPr>
        <p:spPr>
          <a:xfrm>
            <a:off x="418596"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smtClean="0"/>
              <a:t>Click to edit Master title style</a:t>
            </a:r>
            <a:endParaRPr kumimoji="0" lang="en-US"/>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19" name="Date Placeholder 18"/>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11" name="Slide Number Placeholder 10"/>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02920" y="530352"/>
            <a:ext cx="8183880" cy="4187952"/>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4"/>
            <a:ext cx="1981200" cy="5257799"/>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33400" y="533402"/>
            <a:ext cx="5943600" cy="525780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a:xfrm>
            <a:off x="502920" y="530352"/>
            <a:ext cx="8183880" cy="4187952"/>
          </a:xfrm>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ed Rectangle 10"/>
          <p:cNvSpPr/>
          <p:nvPr/>
        </p:nvSpPr>
        <p:spPr>
          <a:xfrm>
            <a:off x="418596" y="434162"/>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538847" y="1447802"/>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1"/>
          </p:nvPr>
        </p:nvSpPr>
        <p:spPr>
          <a:xfrm>
            <a:off x="761372" y="930144"/>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smtClean="0"/>
              <a:t>Click to edit Master title style</a:t>
            </a:r>
            <a:endParaRPr kumimoji="0" lang="en-US"/>
          </a:p>
        </p:txBody>
      </p:sp>
      <p:sp>
        <p:nvSpPr>
          <p:cNvPr id="4" name="Text Placeholder 3"/>
          <p:cNvSpPr>
            <a:spLocks noGrp="1"/>
          </p:cNvSpPr>
          <p:nvPr>
            <p:ph type="body" sz="half" idx="2"/>
          </p:nvPr>
        </p:nvSpPr>
        <p:spPr bwMode="grayWhite">
          <a:xfrm>
            <a:off x="6462712" y="533400"/>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2/12/2024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smtClean="0"/>
              <a:t>Click icon to add picture</a:t>
            </a:r>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Rounded Rectangle 8"/>
          <p:cNvSpPr/>
          <p:nvPr/>
        </p:nvSpPr>
        <p:spPr>
          <a:xfrm>
            <a:off x="418596"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extLst/>
          </a:lstStyle>
          <a:p>
            <a:r>
              <a:rPr kumimoji="0" lang="en-US" smtClean="0"/>
              <a:t>Click to edit Master title style</a:t>
            </a:r>
            <a:endParaRPr kumimoji="0" lang="en-US"/>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5" name="Date Placeholder 24"/>
          <p:cNvSpPr>
            <a:spLocks noGrp="1"/>
          </p:cNvSpPr>
          <p:nvPr>
            <p:ph type="dt" sz="half" idx="2"/>
          </p:nvPr>
        </p:nvSpPr>
        <p:spPr>
          <a:xfrm>
            <a:off x="3776328" y="6111875"/>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1D8BD707-D9CF-40AE-B4C6-C98DA3205C09}" type="datetimeFigureOut">
              <a:rPr lang="en-US" smtClean="0"/>
              <a:pPr/>
              <a:t>2/12/2024</a:t>
            </a:fld>
            <a:endParaRPr lang="en-US"/>
          </a:p>
        </p:txBody>
      </p:sp>
      <p:sp>
        <p:nvSpPr>
          <p:cNvPr id="18" name="Footer Placeholder 17"/>
          <p:cNvSpPr>
            <a:spLocks noGrp="1"/>
          </p:cNvSpPr>
          <p:nvPr>
            <p:ph type="ftr" sz="quarter" idx="3"/>
          </p:nvPr>
        </p:nvSpPr>
        <p:spPr>
          <a:xfrm>
            <a:off x="6062328" y="6111875"/>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endParaRPr lang="en-US"/>
          </a:p>
        </p:txBody>
      </p:sp>
      <p:sp>
        <p:nvSpPr>
          <p:cNvPr id="5" name="Slide Number Placeholder 4"/>
          <p:cNvSpPr>
            <a:spLocks noGrp="1"/>
          </p:cNvSpPr>
          <p:nvPr>
            <p:ph type="sldNum" sz="quarter" idx="4"/>
          </p:nvPr>
        </p:nvSpPr>
        <p:spPr>
          <a:xfrm>
            <a:off x="8348328" y="6111875"/>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733800" y="990600"/>
            <a:ext cx="5105400" cy="1066800"/>
          </a:xfrm>
        </p:spPr>
        <p:style>
          <a:lnRef idx="1">
            <a:schemeClr val="accent6"/>
          </a:lnRef>
          <a:fillRef idx="2">
            <a:schemeClr val="accent6"/>
          </a:fillRef>
          <a:effectRef idx="1">
            <a:schemeClr val="accent6"/>
          </a:effectRef>
          <a:fontRef idx="minor">
            <a:schemeClr val="dk1"/>
          </a:fontRef>
        </p:style>
        <p:txBody>
          <a:bodyPr>
            <a:normAutofit/>
          </a:bodyPr>
          <a:lstStyle/>
          <a:p>
            <a:pPr algn="ctr"/>
            <a:r>
              <a:rPr lang="en-US" sz="2800" dirty="0" smtClean="0"/>
              <a:t>HR Data Analysis</a:t>
            </a:r>
            <a:endParaRPr lang="en-ZW" sz="2800" dirty="0"/>
          </a:p>
        </p:txBody>
      </p:sp>
      <p:sp>
        <p:nvSpPr>
          <p:cNvPr id="3" name="Subtitle 2"/>
          <p:cNvSpPr>
            <a:spLocks noGrp="1"/>
          </p:cNvSpPr>
          <p:nvPr>
            <p:ph type="body" idx="4294967295"/>
          </p:nvPr>
        </p:nvSpPr>
        <p:spPr>
          <a:xfrm>
            <a:off x="5029200" y="2133600"/>
            <a:ext cx="3810000" cy="838200"/>
          </a:xfrm>
        </p:spPr>
        <p:style>
          <a:lnRef idx="1">
            <a:schemeClr val="accent2"/>
          </a:lnRef>
          <a:fillRef idx="2">
            <a:schemeClr val="accent2"/>
          </a:fillRef>
          <a:effectRef idx="1">
            <a:schemeClr val="accent2"/>
          </a:effectRef>
          <a:fontRef idx="minor">
            <a:schemeClr val="dk1"/>
          </a:fontRef>
        </p:style>
        <p:txBody>
          <a:bodyPr>
            <a:normAutofit fontScale="70000" lnSpcReduction="20000"/>
          </a:bodyPr>
          <a:lstStyle/>
          <a:p>
            <a:pPr marL="0" indent="0" algn="ctr">
              <a:buNone/>
            </a:pPr>
            <a:endParaRPr lang="en-US" sz="2400" dirty="0" smtClean="0"/>
          </a:p>
          <a:p>
            <a:pPr marL="0" indent="0" algn="ctr">
              <a:buNone/>
            </a:pPr>
            <a:r>
              <a:rPr lang="en-US" sz="2400" dirty="0" smtClean="0"/>
              <a:t>Using MS - Excel And </a:t>
            </a:r>
          </a:p>
          <a:p>
            <a:pPr marL="0" indent="0" algn="ctr">
              <a:buNone/>
            </a:pPr>
            <a:r>
              <a:rPr lang="en-US" sz="2400" dirty="0" smtClean="0"/>
              <a:t>Power BI</a:t>
            </a:r>
            <a:endParaRPr lang="en-ZW" sz="2400" dirty="0"/>
          </a:p>
        </p:txBody>
      </p:sp>
      <p:pic>
        <p:nvPicPr>
          <p:cNvPr id="2050" name="Picture 2"/>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bwMode="auto">
          <a:xfrm>
            <a:off x="363166" y="457200"/>
            <a:ext cx="2057400" cy="167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5867400" y="3048000"/>
            <a:ext cx="2971800" cy="838200"/>
          </a:xfrm>
          <a:prstGeom prst="rect">
            <a:avLst/>
          </a:prstGeom>
          <a:solidFill>
            <a:schemeClr val="accent4">
              <a:lumMod val="40000"/>
              <a:lumOff val="6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By </a:t>
            </a:r>
            <a:r>
              <a:rPr lang="en-US" dirty="0" err="1" smtClean="0"/>
              <a:t>Geetanjali</a:t>
            </a:r>
            <a:r>
              <a:rPr lang="en-US" dirty="0" smtClean="0"/>
              <a:t> </a:t>
            </a:r>
            <a:r>
              <a:rPr lang="en-US" dirty="0" err="1" smtClean="0"/>
              <a:t>Saxena</a:t>
            </a:r>
            <a:endParaRPr lang="en-ZW" dirty="0"/>
          </a:p>
        </p:txBody>
      </p:sp>
      <p:sp>
        <p:nvSpPr>
          <p:cNvPr id="5" name="Rectangle 4"/>
          <p:cNvSpPr/>
          <p:nvPr/>
        </p:nvSpPr>
        <p:spPr>
          <a:xfrm>
            <a:off x="350196" y="2209800"/>
            <a:ext cx="33528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Psyliq</a:t>
            </a:r>
            <a:r>
              <a:rPr lang="en-US" dirty="0" smtClean="0">
                <a:solidFill>
                  <a:schemeClr val="tx1"/>
                </a:solidFill>
              </a:rPr>
              <a:t> Internship Project</a:t>
            </a:r>
            <a:endParaRPr lang="en-ZW" dirty="0">
              <a:solidFill>
                <a:schemeClr val="tx1"/>
              </a:solidFill>
            </a:endParaRPr>
          </a:p>
        </p:txBody>
      </p:sp>
    </p:spTree>
    <p:extLst>
      <p:ext uri="{BB962C8B-B14F-4D97-AF65-F5344CB8AC3E}">
        <p14:creationId xmlns:p14="http://schemas.microsoft.com/office/powerpoint/2010/main" val="27181398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457200"/>
            <a:ext cx="8534400" cy="1066800"/>
          </a:xfrm>
        </p:spPr>
        <p:txBody>
          <a:bodyPr>
            <a:normAutofit fontScale="90000"/>
          </a:bodyPr>
          <a:lstStyle/>
          <a:p>
            <a:r>
              <a:rPr lang="en-US" sz="2200" dirty="0" smtClean="0">
                <a:solidFill>
                  <a:schemeClr val="tx1"/>
                </a:solidFill>
              </a:rPr>
              <a:t/>
            </a:r>
            <a:br>
              <a:rPr lang="en-US" sz="2200" dirty="0" smtClean="0">
                <a:solidFill>
                  <a:schemeClr val="tx1"/>
                </a:solidFill>
              </a:rPr>
            </a:br>
            <a:r>
              <a:rPr lang="en-US" sz="2200" dirty="0">
                <a:solidFill>
                  <a:schemeClr val="tx1"/>
                </a:solidFill>
              </a:rPr>
              <a:t/>
            </a:r>
            <a:br>
              <a:rPr lang="en-US" sz="2200" dirty="0">
                <a:solidFill>
                  <a:schemeClr val="tx1"/>
                </a:solidFill>
              </a:rPr>
            </a:br>
            <a:r>
              <a:rPr lang="en-US" sz="2200" dirty="0" smtClean="0">
                <a:solidFill>
                  <a:schemeClr val="tx1"/>
                </a:solidFill>
                <a:effectLst/>
              </a:rPr>
              <a:t> </a:t>
            </a:r>
            <a:r>
              <a:rPr lang="en-US" sz="2200" dirty="0">
                <a:solidFill>
                  <a:schemeClr val="tx1"/>
                </a:solidFill>
                <a:effectLst/>
              </a:rPr>
              <a:t>Identify and clean any missing or inconsistent data in the "Department" </a:t>
            </a:r>
            <a:r>
              <a:rPr lang="en-US" sz="2200" dirty="0" smtClean="0">
                <a:solidFill>
                  <a:schemeClr val="tx1"/>
                </a:solidFill>
                <a:effectLst/>
              </a:rPr>
              <a:t>column</a:t>
            </a:r>
            <a:r>
              <a:rPr lang="en-US" sz="2200" dirty="0">
                <a:solidFill>
                  <a:schemeClr val="tx1"/>
                </a:solidFill>
                <a:effectLst/>
              </a:rPr>
              <a:t>. </a:t>
            </a:r>
            <a:br>
              <a:rPr lang="en-US" sz="2200" dirty="0">
                <a:solidFill>
                  <a:schemeClr val="tx1"/>
                </a:solidFill>
                <a:effectLst/>
              </a:rPr>
            </a:br>
            <a:endParaRPr lang="en-ZW" sz="2200" dirty="0">
              <a:solidFill>
                <a:schemeClr val="tx1"/>
              </a:solidFill>
              <a:effectLst/>
            </a:endParaRPr>
          </a:p>
        </p:txBody>
      </p:sp>
      <p:sp>
        <p:nvSpPr>
          <p:cNvPr id="3" name="Content Placeholder 2"/>
          <p:cNvSpPr>
            <a:spLocks noGrp="1"/>
          </p:cNvSpPr>
          <p:nvPr>
            <p:ph idx="4294967295"/>
          </p:nvPr>
        </p:nvSpPr>
        <p:spPr>
          <a:xfrm>
            <a:off x="381000" y="1447800"/>
            <a:ext cx="8458200" cy="457200"/>
          </a:xfrm>
        </p:spPr>
        <p:txBody>
          <a:bodyPr>
            <a:normAutofit/>
          </a:bodyPr>
          <a:lstStyle/>
          <a:p>
            <a:r>
              <a:rPr lang="en-US" sz="2000" dirty="0" smtClean="0"/>
              <a:t>There is no missing data in the “Department” column</a:t>
            </a:r>
            <a:endParaRPr lang="en-ZW"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057399"/>
            <a:ext cx="8458200" cy="44958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61673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0"/>
            <a:ext cx="8458200" cy="1219200"/>
          </a:xfrm>
        </p:spPr>
        <p:txBody>
          <a:bodyPr>
            <a:noAutofit/>
          </a:bodyPr>
          <a:lstStyle/>
          <a:p>
            <a:pPr algn="l"/>
            <a:r>
              <a:rPr lang="en-US" sz="2000" dirty="0" smtClean="0">
                <a:solidFill>
                  <a:schemeClr val="tx1"/>
                </a:solidFill>
              </a:rPr>
              <a:t/>
            </a:r>
            <a:br>
              <a:rPr lang="en-US" sz="2000" dirty="0" smtClean="0">
                <a:solidFill>
                  <a:schemeClr val="tx1"/>
                </a:solidFill>
              </a:rPr>
            </a:br>
            <a:r>
              <a:rPr lang="en-US" sz="2000" dirty="0" smtClean="0">
                <a:solidFill>
                  <a:schemeClr val="tx1"/>
                </a:solidFill>
              </a:rPr>
              <a:t/>
            </a:r>
            <a:br>
              <a:rPr lang="en-US" sz="2000" dirty="0" smtClean="0">
                <a:solidFill>
                  <a:schemeClr val="tx1"/>
                </a:solidFill>
              </a:rPr>
            </a:br>
            <a:r>
              <a:rPr lang="en-US" sz="2000" dirty="0">
                <a:solidFill>
                  <a:schemeClr val="tx1"/>
                </a:solidFill>
              </a:rPr>
              <a:t/>
            </a:r>
            <a:br>
              <a:rPr lang="en-US" sz="2000" dirty="0">
                <a:solidFill>
                  <a:schemeClr val="tx1"/>
                </a:solidFill>
              </a:rPr>
            </a:br>
            <a:r>
              <a:rPr lang="en-US" sz="2000" dirty="0" smtClean="0">
                <a:solidFill>
                  <a:schemeClr val="tx1"/>
                </a:solidFill>
              </a:rPr>
              <a:t/>
            </a:r>
            <a:br>
              <a:rPr lang="en-US" sz="2000" dirty="0" smtClean="0">
                <a:solidFill>
                  <a:schemeClr val="tx1"/>
                </a:solidFill>
              </a:rPr>
            </a:br>
            <a:r>
              <a:rPr lang="en-US" sz="2000" dirty="0" smtClean="0">
                <a:solidFill>
                  <a:schemeClr val="tx1"/>
                </a:solidFill>
                <a:effectLst/>
              </a:rPr>
              <a:t> </a:t>
            </a:r>
            <a:r>
              <a:rPr lang="en-US" sz="2000" dirty="0">
                <a:solidFill>
                  <a:schemeClr val="tx1"/>
                </a:solidFill>
                <a:effectLst/>
              </a:rPr>
              <a:t>In Power BI, establish a relationship between the "</a:t>
            </a:r>
            <a:r>
              <a:rPr lang="en-US" sz="2000" dirty="0" err="1">
                <a:solidFill>
                  <a:schemeClr val="tx1"/>
                </a:solidFill>
                <a:effectLst/>
              </a:rPr>
              <a:t>EmployeeID</a:t>
            </a:r>
            <a:r>
              <a:rPr lang="en-US" sz="2000" dirty="0">
                <a:solidFill>
                  <a:schemeClr val="tx1"/>
                </a:solidFill>
                <a:effectLst/>
              </a:rPr>
              <a:t>" in the employee data and the "</a:t>
            </a:r>
            <a:r>
              <a:rPr lang="en-US" sz="2000" dirty="0" err="1">
                <a:solidFill>
                  <a:schemeClr val="tx1"/>
                </a:solidFill>
                <a:effectLst/>
              </a:rPr>
              <a:t>EmployeeID</a:t>
            </a:r>
            <a:r>
              <a:rPr lang="en-US" sz="2000" dirty="0">
                <a:solidFill>
                  <a:schemeClr val="tx1"/>
                </a:solidFill>
                <a:effectLst/>
              </a:rPr>
              <a:t>" in the time tracking data</a:t>
            </a:r>
            <a:r>
              <a:rPr lang="en-ZW" sz="2000" dirty="0">
                <a:solidFill>
                  <a:schemeClr val="tx1"/>
                </a:solidFill>
                <a:effectLst/>
              </a:rPr>
              <a:t/>
            </a:r>
            <a:br>
              <a:rPr lang="en-ZW" sz="2000" dirty="0">
                <a:solidFill>
                  <a:schemeClr val="tx1"/>
                </a:solidFill>
                <a:effectLst/>
              </a:rPr>
            </a:br>
            <a:endParaRPr lang="en-ZW" sz="2000" dirty="0">
              <a:solidFill>
                <a:schemeClr val="tx1"/>
              </a:solidFill>
              <a:effectLst/>
            </a:endParaRPr>
          </a:p>
        </p:txBody>
      </p:sp>
      <p:pic>
        <p:nvPicPr>
          <p:cNvPr id="1027" name="Picture 3"/>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0" y="1603375"/>
            <a:ext cx="8534400" cy="5026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191884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0"/>
            <a:ext cx="8534400" cy="1219199"/>
          </a:xfrm>
        </p:spPr>
        <p:txBody>
          <a:bodyPr>
            <a:noAutofit/>
          </a:bodyPr>
          <a:lstStyle/>
          <a:p>
            <a:pPr algn="l"/>
            <a:r>
              <a:rPr lang="en-ZW" sz="2000" dirty="0" smtClean="0">
                <a:solidFill>
                  <a:schemeClr val="tx1"/>
                </a:solidFill>
                <a:effectLst/>
              </a:rPr>
              <a:t> </a:t>
            </a:r>
            <a:r>
              <a:rPr lang="en-US" sz="2000" dirty="0" smtClean="0">
                <a:solidFill>
                  <a:schemeClr val="tx1"/>
                </a:solidFill>
                <a:effectLst/>
              </a:rPr>
              <a:t> </a:t>
            </a:r>
            <a:r>
              <a:rPr lang="en-US" sz="2000" dirty="0">
                <a:solidFill>
                  <a:schemeClr val="tx1"/>
                </a:solidFill>
                <a:effectLst/>
              </a:rPr>
              <a:t>Using DAX, create a calculated column that calculates the average years an employee has spent with their current manager. </a:t>
            </a:r>
            <a:br>
              <a:rPr lang="en-US" sz="2000" dirty="0">
                <a:solidFill>
                  <a:schemeClr val="tx1"/>
                </a:solidFill>
                <a:effectLst/>
              </a:rPr>
            </a:br>
            <a:endParaRPr lang="en-ZW" sz="2000" dirty="0">
              <a:solidFill>
                <a:schemeClr val="tx1"/>
              </a:solidFill>
              <a:effectLst/>
            </a:endParaRPr>
          </a:p>
        </p:txBody>
      </p:sp>
      <p:pic>
        <p:nvPicPr>
          <p:cNvPr id="1026" name="Picture 2"/>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tretch>
            <a:fillRect/>
          </a:stretch>
        </p:blipFill>
        <p:spPr bwMode="auto">
          <a:xfrm>
            <a:off x="381000" y="1676400"/>
            <a:ext cx="8458200" cy="4721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73425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0"/>
            <a:ext cx="8534400" cy="1143000"/>
          </a:xfrm>
        </p:spPr>
        <p:txBody>
          <a:bodyPr>
            <a:normAutofit fontScale="90000"/>
          </a:bodyPr>
          <a:lstStyle/>
          <a:p>
            <a:pPr algn="l"/>
            <a:r>
              <a:rPr lang="en-US" sz="2000" dirty="0">
                <a:solidFill>
                  <a:schemeClr val="tx1"/>
                </a:solidFill>
              </a:rPr>
              <a:t/>
            </a:r>
            <a:br>
              <a:rPr lang="en-US" sz="2000" dirty="0">
                <a:solidFill>
                  <a:schemeClr val="tx1"/>
                </a:solidFill>
              </a:rPr>
            </a:br>
            <a:r>
              <a:rPr lang="en-US" sz="2000" dirty="0" smtClean="0">
                <a:solidFill>
                  <a:schemeClr val="tx1"/>
                </a:solidFill>
                <a:effectLst/>
              </a:rPr>
              <a:t> </a:t>
            </a:r>
            <a:r>
              <a:rPr lang="en-US" sz="2000" dirty="0">
                <a:solidFill>
                  <a:schemeClr val="tx1"/>
                </a:solidFill>
                <a:effectLst/>
              </a:rPr>
              <a:t>Using Excel, create a pivot table that displays the count of employees in each Marital Status category, segmented by Department</a:t>
            </a:r>
            <a:r>
              <a:rPr lang="en-US" sz="2000" dirty="0">
                <a:solidFill>
                  <a:schemeClr val="tx1"/>
                </a:solidFill>
              </a:rPr>
              <a:t>. </a:t>
            </a:r>
            <a:br>
              <a:rPr lang="en-US" sz="2000" dirty="0">
                <a:solidFill>
                  <a:schemeClr val="tx1"/>
                </a:solidFill>
              </a:rPr>
            </a:br>
            <a:endParaRPr lang="en-ZW" sz="2000" dirty="0">
              <a:solidFill>
                <a:schemeClr val="tx1"/>
              </a:solidFill>
            </a:endParaRPr>
          </a:p>
        </p:txBody>
      </p:sp>
      <p:pic>
        <p:nvPicPr>
          <p:cNvPr id="2050"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0" y="1371600"/>
            <a:ext cx="8534400"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70756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1"/>
            <a:ext cx="8534400" cy="914399"/>
          </a:xfrm>
        </p:spPr>
        <p:txBody>
          <a:bodyPr>
            <a:normAutofit fontScale="90000"/>
          </a:bodyPr>
          <a:lstStyle/>
          <a:p>
            <a:pPr algn="l"/>
            <a:r>
              <a:rPr lang="en-US" sz="2000" dirty="0" smtClean="0">
                <a:solidFill>
                  <a:schemeClr val="tx1"/>
                </a:solidFill>
                <a:effectLst/>
              </a:rPr>
              <a:t> </a:t>
            </a:r>
            <a:r>
              <a:rPr lang="en-US" sz="2000" dirty="0">
                <a:solidFill>
                  <a:schemeClr val="tx1"/>
                </a:solidFill>
                <a:effectLst/>
              </a:rPr>
              <a:t>Apply conditional formatting to highlight employees with </a:t>
            </a:r>
            <a:r>
              <a:rPr lang="en-US" sz="2000" dirty="0" smtClean="0">
                <a:solidFill>
                  <a:schemeClr val="tx1"/>
                </a:solidFill>
                <a:effectLst/>
              </a:rPr>
              <a:t> </a:t>
            </a:r>
            <a:r>
              <a:rPr lang="en-US" sz="2000" dirty="0">
                <a:solidFill>
                  <a:schemeClr val="tx1"/>
                </a:solidFill>
                <a:effectLst/>
              </a:rPr>
              <a:t>above-average Monthly </a:t>
            </a:r>
            <a:r>
              <a:rPr lang="en-US" sz="2000" dirty="0" smtClean="0">
                <a:solidFill>
                  <a:schemeClr val="tx1"/>
                </a:solidFill>
                <a:effectLst/>
              </a:rPr>
              <a:t>Income. </a:t>
            </a:r>
            <a:r>
              <a:rPr lang="en-US" sz="2000" dirty="0">
                <a:solidFill>
                  <a:schemeClr val="tx1"/>
                </a:solidFill>
                <a:effectLst/>
              </a:rPr>
              <a:t/>
            </a:r>
            <a:br>
              <a:rPr lang="en-US" sz="2000" dirty="0">
                <a:solidFill>
                  <a:schemeClr val="tx1"/>
                </a:solidFill>
                <a:effectLst/>
              </a:rPr>
            </a:br>
            <a:endParaRPr lang="en-ZW" sz="2000" dirty="0">
              <a:solidFill>
                <a:schemeClr val="tx1"/>
              </a:solidFill>
              <a:effectLst/>
            </a:endParaRPr>
          </a:p>
        </p:txBody>
      </p:sp>
      <p:pic>
        <p:nvPicPr>
          <p:cNvPr id="3074"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1" y="1143001"/>
            <a:ext cx="8458199" cy="5410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061337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0999"/>
            <a:ext cx="8534400" cy="1143001"/>
          </a:xfrm>
        </p:spPr>
        <p:txBody>
          <a:bodyPr>
            <a:normAutofit/>
          </a:bodyPr>
          <a:lstStyle/>
          <a:p>
            <a:pPr algn="l"/>
            <a:r>
              <a:rPr lang="en-US" sz="2000" dirty="0" smtClean="0">
                <a:solidFill>
                  <a:schemeClr val="tx1"/>
                </a:solidFill>
                <a:effectLst/>
              </a:rPr>
              <a:t> </a:t>
            </a:r>
            <a:r>
              <a:rPr lang="en-US" sz="2000" dirty="0">
                <a:solidFill>
                  <a:schemeClr val="tx1"/>
                </a:solidFill>
                <a:effectLst/>
              </a:rPr>
              <a:t>Apply conditional formatting to highlight employees with </a:t>
            </a:r>
            <a:r>
              <a:rPr lang="en-US" sz="2000" dirty="0" smtClean="0">
                <a:solidFill>
                  <a:schemeClr val="tx1"/>
                </a:solidFill>
                <a:effectLst/>
              </a:rPr>
              <a:t> </a:t>
            </a:r>
            <a:r>
              <a:rPr lang="en-US" sz="2000" dirty="0">
                <a:solidFill>
                  <a:schemeClr val="tx1"/>
                </a:solidFill>
                <a:effectLst/>
              </a:rPr>
              <a:t>above-average Job Satisfaction. </a:t>
            </a:r>
            <a:br>
              <a:rPr lang="en-US" sz="2000" dirty="0">
                <a:solidFill>
                  <a:schemeClr val="tx1"/>
                </a:solidFill>
                <a:effectLst/>
              </a:rPr>
            </a:br>
            <a:endParaRPr lang="en-ZW" sz="2000" dirty="0">
              <a:solidFill>
                <a:schemeClr val="tx1"/>
              </a:solidFill>
              <a:effectLst/>
            </a:endParaRPr>
          </a:p>
        </p:txBody>
      </p:sp>
      <p:pic>
        <p:nvPicPr>
          <p:cNvPr id="4098"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81001" y="1298575"/>
            <a:ext cx="8381999" cy="5254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81758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0753" y="381000"/>
            <a:ext cx="8534400" cy="1015663"/>
          </a:xfrm>
          <a:prstGeom prst="rect">
            <a:avLst/>
          </a:prstGeom>
        </p:spPr>
        <p:txBody>
          <a:bodyPr wrap="square">
            <a:spAutoFit/>
          </a:bodyPr>
          <a:lstStyle/>
          <a:p>
            <a:r>
              <a:rPr lang="en-US" sz="2000" b="1" dirty="0" smtClean="0">
                <a:latin typeface="+mj-lt"/>
              </a:rPr>
              <a:t> </a:t>
            </a:r>
            <a:r>
              <a:rPr lang="en-US" sz="2000" b="1" dirty="0">
                <a:latin typeface="+mj-lt"/>
              </a:rPr>
              <a:t>In Power BI, create a line chart that visualizes the trend of Employee Attrition over the years. </a:t>
            </a:r>
            <a:br>
              <a:rPr lang="en-US" sz="2000" b="1" dirty="0">
                <a:latin typeface="+mj-lt"/>
              </a:rPr>
            </a:br>
            <a:endParaRPr lang="en-ZW" sz="2000" b="1" dirty="0">
              <a:latin typeface="+mj-lt"/>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754" y="1066800"/>
            <a:ext cx="853440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404072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1"/>
            <a:ext cx="8534400" cy="1143000"/>
          </a:xfrm>
        </p:spPr>
        <p:txBody>
          <a:bodyPr>
            <a:normAutofit/>
          </a:bodyPr>
          <a:lstStyle/>
          <a:p>
            <a:pPr algn="l"/>
            <a:r>
              <a:rPr lang="en-US" sz="2000" dirty="0">
                <a:solidFill>
                  <a:schemeClr val="tx1"/>
                </a:solidFill>
                <a:effectLst/>
              </a:rPr>
              <a:t>Describe how you would create a star schema for this dataset, explaining the benefits of doing so. </a:t>
            </a:r>
            <a:br>
              <a:rPr lang="en-US" sz="2000" dirty="0">
                <a:solidFill>
                  <a:schemeClr val="tx1"/>
                </a:solidFill>
                <a:effectLst/>
              </a:rPr>
            </a:br>
            <a:endParaRPr lang="en-ZW" sz="2000" dirty="0">
              <a:solidFill>
                <a:schemeClr val="tx1"/>
              </a:solidFill>
              <a:effectLst/>
            </a:endParaRPr>
          </a:p>
        </p:txBody>
      </p:sp>
      <p:sp>
        <p:nvSpPr>
          <p:cNvPr id="3" name="Content Placeholder 2"/>
          <p:cNvSpPr>
            <a:spLocks noGrp="1"/>
          </p:cNvSpPr>
          <p:nvPr>
            <p:ph idx="4294967295"/>
          </p:nvPr>
        </p:nvSpPr>
        <p:spPr>
          <a:xfrm>
            <a:off x="381000" y="1295401"/>
            <a:ext cx="8458200" cy="5029200"/>
          </a:xfrm>
        </p:spPr>
        <p:txBody>
          <a:bodyPr>
            <a:normAutofit/>
          </a:bodyPr>
          <a:lstStyle/>
          <a:p>
            <a:r>
              <a:rPr lang="en-ZW" sz="2000" dirty="0"/>
              <a:t>A star schema is a data warehouse design that organizes data into a central fact table and multiple dimension tables connected through foreign key relationships. </a:t>
            </a:r>
            <a:endParaRPr lang="en-ZW" sz="2000" dirty="0" smtClean="0"/>
          </a:p>
          <a:p>
            <a:r>
              <a:rPr lang="en-US" sz="2000" dirty="0" smtClean="0"/>
              <a:t>Using Power BI data modelling , star schema for the given data set can be created in which </a:t>
            </a:r>
            <a:r>
              <a:rPr lang="en-US" sz="2000" b="1" i="1" dirty="0" smtClean="0"/>
              <a:t>fact table </a:t>
            </a:r>
            <a:r>
              <a:rPr lang="en-US" sz="2000" dirty="0" smtClean="0"/>
              <a:t>would be </a:t>
            </a:r>
            <a:r>
              <a:rPr lang="en-US" sz="2000" b="1" dirty="0" err="1" smtClean="0"/>
              <a:t>general_data</a:t>
            </a:r>
            <a:r>
              <a:rPr lang="en-US" sz="2000" dirty="0" smtClean="0"/>
              <a:t> and </a:t>
            </a:r>
            <a:r>
              <a:rPr lang="en-US" sz="2000" b="1" i="1" dirty="0" smtClean="0"/>
              <a:t>dimension tables </a:t>
            </a:r>
            <a:r>
              <a:rPr lang="en-US" sz="2000" dirty="0" smtClean="0"/>
              <a:t>would be </a:t>
            </a:r>
            <a:r>
              <a:rPr lang="en-US" sz="2000" b="1" dirty="0" err="1" smtClean="0"/>
              <a:t>employee_survey</a:t>
            </a:r>
            <a:r>
              <a:rPr lang="en-US" sz="2000" b="1" dirty="0" smtClean="0"/>
              <a:t> ,</a:t>
            </a:r>
            <a:r>
              <a:rPr lang="en-US" sz="2000" b="1" dirty="0" err="1" smtClean="0"/>
              <a:t>manager_survey,in_time</a:t>
            </a:r>
            <a:r>
              <a:rPr lang="en-US" sz="2000" b="1" dirty="0" smtClean="0"/>
              <a:t> and </a:t>
            </a:r>
            <a:r>
              <a:rPr lang="en-US" sz="2000" b="1" dirty="0" err="1" smtClean="0"/>
              <a:t>out_time</a:t>
            </a:r>
            <a:r>
              <a:rPr lang="en-US" sz="2000" dirty="0" smtClean="0"/>
              <a:t>.</a:t>
            </a:r>
          </a:p>
          <a:p>
            <a:pPr marL="0" indent="0">
              <a:buNone/>
            </a:pPr>
            <a:r>
              <a:rPr lang="en-US" sz="2000" b="1" i="1" dirty="0" smtClean="0"/>
              <a:t>Benefits</a:t>
            </a:r>
            <a:endParaRPr lang="en-ZW" sz="2000" b="1" i="1" dirty="0" smtClean="0"/>
          </a:p>
          <a:p>
            <a:pPr marL="0" indent="0">
              <a:buNone/>
            </a:pPr>
            <a:r>
              <a:rPr lang="en-ZW" sz="2000" dirty="0" smtClean="0"/>
              <a:t>The </a:t>
            </a:r>
            <a:r>
              <a:rPr lang="en-ZW" sz="2000" dirty="0"/>
              <a:t>star schema design promotes optimal report performance by simplifying the structure, minimizing joins, supporting efficient aggregations, enabling proper indexing, leveraging parallel processing, offering scalability, and facilitating easier maintenance. These advantages make star schemas a popular choice for data warehousing and reporting applications.</a:t>
            </a:r>
          </a:p>
          <a:p>
            <a:endParaRPr lang="en-US" sz="2000" dirty="0" smtClean="0"/>
          </a:p>
          <a:p>
            <a:endParaRPr lang="en-ZW" sz="2000" dirty="0"/>
          </a:p>
          <a:p>
            <a:endParaRPr lang="en-ZW" sz="2000" dirty="0"/>
          </a:p>
        </p:txBody>
      </p:sp>
    </p:spTree>
    <p:extLst>
      <p:ext uri="{BB962C8B-B14F-4D97-AF65-F5344CB8AC3E}">
        <p14:creationId xmlns:p14="http://schemas.microsoft.com/office/powerpoint/2010/main" val="3629977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hp\AppData\Local\Packages\Microsoft.Windows.Photos_8wekyb3d8bbwe\TempState\ShareServiceTempFolder\Screenshot (361).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8458200" cy="6153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96009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55431"/>
            <a:ext cx="8534400" cy="1015663"/>
          </a:xfrm>
          <a:prstGeom prst="rect">
            <a:avLst/>
          </a:prstGeom>
        </p:spPr>
        <p:txBody>
          <a:bodyPr wrap="square">
            <a:spAutoFit/>
          </a:bodyPr>
          <a:lstStyle/>
          <a:p>
            <a:r>
              <a:rPr lang="en-US" dirty="0" smtClean="0"/>
              <a:t> </a:t>
            </a:r>
            <a:r>
              <a:rPr lang="en-US" sz="2000" b="1" dirty="0">
                <a:latin typeface="+mj-lt"/>
              </a:rPr>
              <a:t>Create a hierarchy in Power BI that allows users to drill down from Department to Job Role to further narrow their analysis. </a:t>
            </a:r>
          </a:p>
        </p:txBody>
      </p:sp>
      <p:sp>
        <p:nvSpPr>
          <p:cNvPr id="6" name="TextBox 5"/>
          <p:cNvSpPr txBox="1"/>
          <p:nvPr/>
        </p:nvSpPr>
        <p:spPr>
          <a:xfrm>
            <a:off x="457200" y="1524000"/>
            <a:ext cx="8382001" cy="2862322"/>
          </a:xfrm>
          <a:prstGeom prst="rect">
            <a:avLst/>
          </a:prstGeom>
          <a:noFill/>
        </p:spPr>
        <p:txBody>
          <a:bodyPr wrap="square" rtlCol="0">
            <a:spAutoFit/>
          </a:bodyPr>
          <a:lstStyle/>
          <a:p>
            <a:r>
              <a:rPr lang="en-US" dirty="0" smtClean="0"/>
              <a:t>Select ’matrix’ from the ‘New visual’.</a:t>
            </a:r>
          </a:p>
          <a:p>
            <a:endParaRPr lang="en-US" dirty="0" smtClean="0"/>
          </a:p>
          <a:p>
            <a:r>
              <a:rPr lang="en-US" dirty="0" smtClean="0"/>
              <a:t>While using ’build a visual’ take [Department] and [</a:t>
            </a:r>
            <a:r>
              <a:rPr lang="en-US" dirty="0" err="1" smtClean="0"/>
              <a:t>JobRole</a:t>
            </a:r>
            <a:r>
              <a:rPr lang="en-US" dirty="0" smtClean="0"/>
              <a:t>] in the data fields of </a:t>
            </a:r>
            <a:r>
              <a:rPr lang="en-US" dirty="0" err="1" smtClean="0"/>
              <a:t>xaxis</a:t>
            </a:r>
            <a:r>
              <a:rPr lang="en-US" dirty="0" smtClean="0"/>
              <a:t>.</a:t>
            </a:r>
          </a:p>
          <a:p>
            <a:endParaRPr lang="en-US" dirty="0" smtClean="0"/>
          </a:p>
          <a:p>
            <a:r>
              <a:rPr lang="en-US" dirty="0" smtClean="0"/>
              <a:t>Take [</a:t>
            </a:r>
            <a:r>
              <a:rPr lang="en-US" dirty="0" err="1" smtClean="0"/>
              <a:t>AverageofMonthlyIncome</a:t>
            </a:r>
            <a:r>
              <a:rPr lang="en-US" dirty="0" smtClean="0"/>
              <a:t>] in the values </a:t>
            </a:r>
            <a:r>
              <a:rPr lang="en-US" smtClean="0"/>
              <a:t>field.</a:t>
            </a:r>
          </a:p>
          <a:p>
            <a:endParaRPr lang="en-US" dirty="0" smtClean="0"/>
          </a:p>
          <a:p>
            <a:r>
              <a:rPr lang="en-US" dirty="0" smtClean="0"/>
              <a:t>In the Drilldown feature one can observe monthly income in each </a:t>
            </a:r>
            <a:r>
              <a:rPr lang="en-US" dirty="0" err="1" smtClean="0"/>
              <a:t>Jobrole</a:t>
            </a:r>
            <a:r>
              <a:rPr lang="en-US" dirty="0" smtClean="0"/>
              <a:t> category by clicking on the </a:t>
            </a:r>
            <a:r>
              <a:rPr lang="en-US" b="1" dirty="0" smtClean="0"/>
              <a:t>downward arrow.</a:t>
            </a:r>
          </a:p>
          <a:p>
            <a:endParaRPr lang="en-ZW" dirty="0"/>
          </a:p>
        </p:txBody>
      </p:sp>
    </p:spTree>
    <p:extLst>
      <p:ext uri="{BB962C8B-B14F-4D97-AF65-F5344CB8AC3E}">
        <p14:creationId xmlns:p14="http://schemas.microsoft.com/office/powerpoint/2010/main" val="1017207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136338"/>
            <a:ext cx="8382000" cy="3693319"/>
          </a:xfrm>
          <a:prstGeom prst="rect">
            <a:avLst/>
          </a:prstGeom>
        </p:spPr>
        <p:txBody>
          <a:bodyPr wrap="square">
            <a:spAutoFit/>
          </a:bodyPr>
          <a:lstStyle/>
          <a:p>
            <a:r>
              <a:rPr lang="en-US" dirty="0"/>
              <a:t/>
            </a:r>
            <a:br>
              <a:rPr lang="en-US" dirty="0"/>
            </a:br>
            <a:endParaRPr lang="en-US" dirty="0" smtClean="0"/>
          </a:p>
          <a:p>
            <a:r>
              <a:rPr lang="en-US" dirty="0" smtClean="0"/>
              <a:t>The given </a:t>
            </a:r>
            <a:r>
              <a:rPr lang="en-US" dirty="0"/>
              <a:t>HR (Human Resources) dataset </a:t>
            </a:r>
            <a:r>
              <a:rPr lang="en-US" dirty="0" smtClean="0"/>
              <a:t> </a:t>
            </a:r>
            <a:r>
              <a:rPr lang="en-US" dirty="0"/>
              <a:t>contains a wide range of information related to employees within an </a:t>
            </a:r>
            <a:r>
              <a:rPr lang="en-US" dirty="0" smtClean="0"/>
              <a:t>organization. </a:t>
            </a:r>
          </a:p>
          <a:p>
            <a:endParaRPr lang="en-US" dirty="0" smtClean="0"/>
          </a:p>
          <a:p>
            <a:r>
              <a:rPr lang="en-US" dirty="0"/>
              <a:t>This project is </a:t>
            </a:r>
            <a:r>
              <a:rPr lang="en-US" dirty="0" smtClean="0"/>
              <a:t>an attempt to  leverage </a:t>
            </a:r>
            <a:r>
              <a:rPr lang="en-US" dirty="0"/>
              <a:t>the capabilities of Excel and Power BI in transforming raw data into actionable intelligence</a:t>
            </a:r>
            <a:r>
              <a:rPr lang="en-US" dirty="0" smtClean="0"/>
              <a:t>.</a:t>
            </a:r>
          </a:p>
          <a:p>
            <a:endParaRPr lang="en-US" dirty="0" smtClean="0"/>
          </a:p>
          <a:p>
            <a:r>
              <a:rPr lang="en-US" dirty="0"/>
              <a:t>The project’s learning objectives include data cleaning, processing, importing data into Power BI, data visualization, and creating a comprehensive HR dashboard. It highlights the use of measures, custom columns, and advanced DAX calculations for in-depth analysis.</a:t>
            </a:r>
            <a:endParaRPr lang="en-US" dirty="0" smtClean="0"/>
          </a:p>
          <a:p>
            <a:endParaRPr lang="en-ZW" dirty="0"/>
          </a:p>
        </p:txBody>
      </p:sp>
      <p:sp>
        <p:nvSpPr>
          <p:cNvPr id="4" name="TextBox 3"/>
          <p:cNvSpPr txBox="1"/>
          <p:nvPr/>
        </p:nvSpPr>
        <p:spPr>
          <a:xfrm>
            <a:off x="381000" y="1143000"/>
            <a:ext cx="8382000" cy="400110"/>
          </a:xfrm>
          <a:prstGeom prst="rect">
            <a:avLst/>
          </a:prstGeom>
          <a:noFill/>
        </p:spPr>
        <p:txBody>
          <a:bodyPr wrap="square" rtlCol="0">
            <a:spAutoFit/>
          </a:bodyPr>
          <a:lstStyle/>
          <a:p>
            <a:pPr algn="ctr"/>
            <a:r>
              <a:rPr lang="en-US" sz="2000" b="1" dirty="0" smtClean="0"/>
              <a:t>Introduction</a:t>
            </a:r>
            <a:endParaRPr lang="en-ZW" sz="2000" b="1" dirty="0"/>
          </a:p>
        </p:txBody>
      </p:sp>
    </p:spTree>
    <p:extLst>
      <p:ext uri="{BB962C8B-B14F-4D97-AF65-F5344CB8AC3E}">
        <p14:creationId xmlns:p14="http://schemas.microsoft.com/office/powerpoint/2010/main" val="1596502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57200"/>
            <a:ext cx="8458200" cy="601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4507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76213"/>
            <a:ext cx="8305799" cy="637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51568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381000"/>
            <a:ext cx="8534399" cy="617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834306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04800"/>
            <a:ext cx="8534400" cy="1050925"/>
          </a:xfrm>
        </p:spPr>
        <p:txBody>
          <a:bodyPr>
            <a:normAutofit/>
          </a:bodyPr>
          <a:lstStyle/>
          <a:p>
            <a:pPr algn="ctr"/>
            <a:r>
              <a:rPr lang="en-US" sz="2000" dirty="0" smtClean="0">
                <a:solidFill>
                  <a:schemeClr val="tx1"/>
                </a:solidFill>
                <a:effectLst/>
              </a:rPr>
              <a:t>Insights from dashboard regarding Attrition</a:t>
            </a:r>
            <a:endParaRPr lang="en-ZW" sz="2000" dirty="0">
              <a:solidFill>
                <a:schemeClr val="tx1"/>
              </a:solidFill>
              <a:effectLst/>
            </a:endParaRPr>
          </a:p>
        </p:txBody>
      </p:sp>
      <p:sp>
        <p:nvSpPr>
          <p:cNvPr id="3" name="Content Placeholder 2"/>
          <p:cNvSpPr>
            <a:spLocks noGrp="1"/>
          </p:cNvSpPr>
          <p:nvPr>
            <p:ph idx="4294967295"/>
          </p:nvPr>
        </p:nvSpPr>
        <p:spPr>
          <a:xfrm>
            <a:off x="304800" y="1447801"/>
            <a:ext cx="8534400" cy="4648200"/>
          </a:xfrm>
        </p:spPr>
        <p:txBody>
          <a:bodyPr>
            <a:normAutofit/>
          </a:bodyPr>
          <a:lstStyle/>
          <a:p>
            <a:r>
              <a:rPr lang="en-US" sz="2000" dirty="0" smtClean="0"/>
              <a:t>Of the total employees </a:t>
            </a:r>
            <a:r>
              <a:rPr lang="en-US" sz="2000" dirty="0" err="1" smtClean="0"/>
              <a:t>ie</a:t>
            </a:r>
            <a:r>
              <a:rPr lang="en-US" sz="2000" dirty="0" smtClean="0"/>
              <a:t> 4410, Attrition is 711 in which 441 are males and 270 are females.</a:t>
            </a:r>
          </a:p>
          <a:p>
            <a:r>
              <a:rPr lang="en-US" sz="2000" dirty="0" smtClean="0"/>
              <a:t>Attrition is highest from the department Research and development and is 453.</a:t>
            </a:r>
          </a:p>
          <a:p>
            <a:r>
              <a:rPr lang="en-US" sz="2000" dirty="0" smtClean="0"/>
              <a:t>Average monthly income of employees is 65K  and the Attrition is highest (246) from the income slab (21-40K).</a:t>
            </a:r>
          </a:p>
          <a:p>
            <a:r>
              <a:rPr lang="en-US" sz="2000" dirty="0" smtClean="0"/>
              <a:t>An employee spends an average of 7 years at company.</a:t>
            </a:r>
          </a:p>
          <a:p>
            <a:r>
              <a:rPr lang="en-US" sz="2000" dirty="0" smtClean="0"/>
              <a:t> Attrition is highest (43%) of people from the Life Sciences background.</a:t>
            </a:r>
          </a:p>
          <a:p>
            <a:r>
              <a:rPr lang="en-US" sz="2000" dirty="0"/>
              <a:t>Attrition is highest </a:t>
            </a:r>
            <a:r>
              <a:rPr lang="en-US" sz="2000" dirty="0" smtClean="0"/>
              <a:t>(336) from the age group (25-34).</a:t>
            </a:r>
          </a:p>
          <a:p>
            <a:r>
              <a:rPr lang="en-US" sz="2000" dirty="0" smtClean="0"/>
              <a:t>Attrition is highest (165) of the people in the Job Role of Sales </a:t>
            </a:r>
            <a:r>
              <a:rPr lang="en-US" sz="2000" dirty="0" smtClean="0"/>
              <a:t>Executive.</a:t>
            </a:r>
            <a:endParaRPr lang="en-US" sz="2000" dirty="0" smtClean="0"/>
          </a:p>
          <a:p>
            <a:endParaRPr lang="en-US" sz="2000" dirty="0" smtClean="0"/>
          </a:p>
        </p:txBody>
      </p:sp>
    </p:spTree>
    <p:extLst>
      <p:ext uri="{BB962C8B-B14F-4D97-AF65-F5344CB8AC3E}">
        <p14:creationId xmlns:p14="http://schemas.microsoft.com/office/powerpoint/2010/main" val="22563357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304800" y="1752600"/>
            <a:ext cx="8534400" cy="4724400"/>
          </a:xfrm>
        </p:spPr>
        <p:txBody>
          <a:bodyPr/>
          <a:lstStyle/>
          <a:p>
            <a:endParaRPr lang="en-ZW" dirty="0"/>
          </a:p>
          <a:p>
            <a:r>
              <a:rPr lang="en-US" sz="2000" dirty="0" smtClean="0"/>
              <a:t>Selected the Age column and applied the number filter with the criteria of age&gt;=30.</a:t>
            </a:r>
          </a:p>
          <a:p>
            <a:r>
              <a:rPr lang="en-US" sz="2000" dirty="0" smtClean="0"/>
              <a:t>Resulting table is shown in the next slide  </a:t>
            </a:r>
          </a:p>
          <a:p>
            <a:pPr marL="0" indent="0">
              <a:buNone/>
            </a:pPr>
            <a:r>
              <a:rPr lang="en-ZW" sz="2000" dirty="0"/>
              <a:t/>
            </a:r>
            <a:br>
              <a:rPr lang="en-ZW" sz="2000" dirty="0"/>
            </a:br>
            <a:endParaRPr lang="en-ZW" sz="2000" dirty="0"/>
          </a:p>
        </p:txBody>
      </p:sp>
      <p:sp>
        <p:nvSpPr>
          <p:cNvPr id="4" name="Rectangle 3"/>
          <p:cNvSpPr/>
          <p:nvPr/>
        </p:nvSpPr>
        <p:spPr>
          <a:xfrm>
            <a:off x="381000" y="609600"/>
            <a:ext cx="8382000" cy="1015663"/>
          </a:xfrm>
          <a:prstGeom prst="rect">
            <a:avLst/>
          </a:prstGeom>
        </p:spPr>
        <p:txBody>
          <a:bodyPr wrap="square">
            <a:spAutoFit/>
          </a:bodyPr>
          <a:lstStyle/>
          <a:p>
            <a:r>
              <a:rPr lang="en-US" sz="2000" b="1" dirty="0" smtClean="0">
                <a:latin typeface="+mj-lt"/>
              </a:rPr>
              <a:t> </a:t>
            </a:r>
            <a:r>
              <a:rPr lang="en-US" sz="2000" b="1" dirty="0">
                <a:latin typeface="+mj-lt"/>
              </a:rPr>
              <a:t>Using Excel, how would you filter the dataset to only show employees aged 30 and </a:t>
            </a:r>
            <a:r>
              <a:rPr lang="en-US" sz="2000" b="1" dirty="0" smtClean="0">
                <a:latin typeface="+mj-lt"/>
              </a:rPr>
              <a:t>above</a:t>
            </a:r>
            <a:r>
              <a:rPr lang="en-ZW" sz="2000" b="1" dirty="0">
                <a:latin typeface="+mj-lt"/>
              </a:rPr>
              <a:t/>
            </a:r>
            <a:br>
              <a:rPr lang="en-ZW" sz="2000" b="1" dirty="0">
                <a:latin typeface="+mj-lt"/>
              </a:rPr>
            </a:br>
            <a:endParaRPr lang="en-ZW" sz="2000" b="1" dirty="0">
              <a:latin typeface="+mj-lt"/>
            </a:endParaRPr>
          </a:p>
        </p:txBody>
      </p:sp>
    </p:spTree>
    <p:extLst>
      <p:ext uri="{BB962C8B-B14F-4D97-AF65-F5344CB8AC3E}">
        <p14:creationId xmlns:p14="http://schemas.microsoft.com/office/powerpoint/2010/main" val="31748097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304800"/>
            <a:ext cx="8458200" cy="685800"/>
          </a:xfrm>
          <a:ln>
            <a:solidFill>
              <a:schemeClr val="tx1"/>
            </a:solidFill>
          </a:ln>
        </p:spPr>
        <p:txBody>
          <a:bodyPr>
            <a:normAutofit fontScale="90000"/>
          </a:bodyPr>
          <a:lstStyle/>
          <a:p>
            <a:pPr algn="l"/>
            <a:r>
              <a:rPr lang="en-ZW" sz="2000" dirty="0" smtClean="0"/>
              <a:t/>
            </a:r>
            <a:br>
              <a:rPr lang="en-ZW" sz="2000" dirty="0" smtClean="0"/>
            </a:br>
            <a:r>
              <a:rPr lang="en-ZW" sz="2000" dirty="0" smtClean="0"/>
              <a:t/>
            </a:r>
            <a:br>
              <a:rPr lang="en-ZW" sz="2000" dirty="0" smtClean="0"/>
            </a:br>
            <a:r>
              <a:rPr lang="en-ZW" sz="2000" dirty="0"/>
              <a:t/>
            </a:r>
            <a:br>
              <a:rPr lang="en-ZW" sz="2000" dirty="0"/>
            </a:br>
            <a:r>
              <a:rPr lang="en-ZW" sz="2000" dirty="0" smtClean="0"/>
              <a:t/>
            </a:r>
            <a:br>
              <a:rPr lang="en-ZW" sz="2000" dirty="0" smtClean="0"/>
            </a:br>
            <a:r>
              <a:rPr lang="en-ZW" sz="2000" dirty="0" smtClean="0"/>
              <a:t/>
            </a:r>
            <a:br>
              <a:rPr lang="en-ZW" sz="2000" dirty="0" smtClean="0"/>
            </a:br>
            <a:r>
              <a:rPr lang="en-US" sz="2200" dirty="0" smtClean="0"/>
              <a:t/>
            </a:r>
            <a:br>
              <a:rPr lang="en-US" sz="2200" dirty="0" smtClean="0"/>
            </a:br>
            <a:endParaRPr lang="en-ZW" sz="1800" dirty="0">
              <a:effectLst/>
            </a:endParaRPr>
          </a:p>
        </p:txBody>
      </p:sp>
      <p:sp>
        <p:nvSpPr>
          <p:cNvPr id="3" name="Subtitle 2"/>
          <p:cNvSpPr>
            <a:spLocks noGrp="1"/>
          </p:cNvSpPr>
          <p:nvPr>
            <p:ph type="subTitle" idx="4294967295"/>
          </p:nvPr>
        </p:nvSpPr>
        <p:spPr>
          <a:xfrm>
            <a:off x="0" y="1752600"/>
            <a:ext cx="6400800" cy="4724400"/>
          </a:xfrm>
        </p:spPr>
        <p:txBody>
          <a:bodyPr/>
          <a:lstStyle/>
          <a:p>
            <a:endParaRPr lang="en-ZW" dirty="0"/>
          </a:p>
          <a:p>
            <a:endParaRPr lang="en-ZW"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8458200" cy="640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229870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04800"/>
            <a:ext cx="8534400" cy="1143000"/>
          </a:xfrm>
        </p:spPr>
        <p:txBody>
          <a:bodyPr>
            <a:noAutofit/>
          </a:bodyPr>
          <a:lstStyle/>
          <a:p>
            <a:r>
              <a:rPr lang="en-US" sz="1600" dirty="0">
                <a:solidFill>
                  <a:schemeClr val="tx1"/>
                </a:solidFill>
              </a:rPr>
              <a:t/>
            </a:r>
            <a:br>
              <a:rPr lang="en-US" sz="1600" dirty="0">
                <a:solidFill>
                  <a:schemeClr val="tx1"/>
                </a:solidFill>
              </a:rPr>
            </a:br>
            <a:r>
              <a:rPr lang="en-US" sz="1600" dirty="0" smtClean="0">
                <a:solidFill>
                  <a:schemeClr val="tx1"/>
                </a:solidFill>
                <a:effectLst/>
              </a:rPr>
              <a:t> </a:t>
            </a:r>
            <a:r>
              <a:rPr lang="en-US" sz="1600" dirty="0">
                <a:solidFill>
                  <a:schemeClr val="tx1"/>
                </a:solidFill>
                <a:effectLst/>
              </a:rPr>
              <a:t/>
            </a:r>
            <a:br>
              <a:rPr lang="en-US" sz="1600" dirty="0">
                <a:solidFill>
                  <a:schemeClr val="tx1"/>
                </a:solidFill>
                <a:effectLst/>
              </a:rPr>
            </a:br>
            <a:r>
              <a:rPr lang="en-US" sz="1600" dirty="0" smtClean="0">
                <a:solidFill>
                  <a:schemeClr val="tx1"/>
                </a:solidFill>
                <a:effectLst/>
              </a:rPr>
              <a:t/>
            </a:r>
            <a:br>
              <a:rPr lang="en-US" sz="1600" dirty="0" smtClean="0">
                <a:solidFill>
                  <a:schemeClr val="tx1"/>
                </a:solidFill>
                <a:effectLst/>
              </a:rPr>
            </a:br>
            <a:r>
              <a:rPr lang="en-US" sz="2000" dirty="0" smtClean="0">
                <a:solidFill>
                  <a:schemeClr val="tx1"/>
                </a:solidFill>
                <a:effectLst/>
              </a:rPr>
              <a:t> </a:t>
            </a:r>
            <a:r>
              <a:rPr lang="en-US" sz="2000" dirty="0">
                <a:solidFill>
                  <a:schemeClr val="tx1"/>
                </a:solidFill>
                <a:effectLst/>
              </a:rPr>
              <a:t>Create a pivot table to summarize the average Monthly Income by Job Role. </a:t>
            </a:r>
            <a:br>
              <a:rPr lang="en-US" sz="2000" dirty="0">
                <a:solidFill>
                  <a:schemeClr val="tx1"/>
                </a:solidFill>
                <a:effectLst/>
              </a:rPr>
            </a:br>
            <a:endParaRPr lang="en-ZW" sz="2000" dirty="0">
              <a:solidFill>
                <a:schemeClr val="tx1"/>
              </a:solidFill>
              <a:effectLst/>
            </a:endParaRPr>
          </a:p>
        </p:txBody>
      </p:sp>
      <p:pic>
        <p:nvPicPr>
          <p:cNvPr id="2050"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0" y="1600200"/>
            <a:ext cx="8534400" cy="5029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6599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775" y="1276350"/>
            <a:ext cx="7664450" cy="4305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954452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0"/>
            <a:ext cx="8534400" cy="990600"/>
          </a:xfrm>
        </p:spPr>
        <p:txBody>
          <a:bodyPr>
            <a:normAutofit fontScale="90000"/>
          </a:bodyPr>
          <a:lstStyle/>
          <a:p>
            <a:r>
              <a:rPr lang="en-US" sz="2200" dirty="0" smtClean="0">
                <a:solidFill>
                  <a:schemeClr val="tx1"/>
                </a:solidFill>
              </a:rPr>
              <a:t/>
            </a:r>
            <a:br>
              <a:rPr lang="en-US" sz="2200" dirty="0" smtClean="0">
                <a:solidFill>
                  <a:schemeClr val="tx1"/>
                </a:solidFill>
              </a:rPr>
            </a:br>
            <a:r>
              <a:rPr lang="en-US" sz="2200" dirty="0">
                <a:solidFill>
                  <a:schemeClr val="tx1"/>
                </a:solidFill>
              </a:rPr>
              <a:t/>
            </a:r>
            <a:br>
              <a:rPr lang="en-US" sz="2200" dirty="0">
                <a:solidFill>
                  <a:schemeClr val="tx1"/>
                </a:solidFill>
              </a:rPr>
            </a:br>
            <a:r>
              <a:rPr lang="en-US" sz="2200" dirty="0" smtClean="0">
                <a:solidFill>
                  <a:schemeClr val="tx1"/>
                </a:solidFill>
              </a:rPr>
              <a:t/>
            </a:r>
            <a:br>
              <a:rPr lang="en-US" sz="2200" dirty="0" smtClean="0">
                <a:solidFill>
                  <a:schemeClr val="tx1"/>
                </a:solidFill>
              </a:rPr>
            </a:br>
            <a:r>
              <a:rPr lang="en-US" sz="2200" dirty="0">
                <a:solidFill>
                  <a:schemeClr val="tx1"/>
                </a:solidFill>
              </a:rPr>
              <a:t/>
            </a:r>
            <a:br>
              <a:rPr lang="en-US" sz="2200" dirty="0">
                <a:solidFill>
                  <a:schemeClr val="tx1"/>
                </a:solidFill>
              </a:rPr>
            </a:br>
            <a:r>
              <a:rPr lang="en-US" sz="2200" dirty="0" smtClean="0">
                <a:solidFill>
                  <a:schemeClr val="tx1"/>
                </a:solidFill>
                <a:effectLst/>
              </a:rPr>
              <a:t> Apply conditional formatting to highlight employees with Monthly Income above the company's average income. </a:t>
            </a:r>
            <a:br>
              <a:rPr lang="en-US" sz="2200" dirty="0" smtClean="0">
                <a:solidFill>
                  <a:schemeClr val="tx1"/>
                </a:solidFill>
                <a:effectLst/>
              </a:rPr>
            </a:br>
            <a:r>
              <a:rPr lang="en-US" sz="2200" dirty="0" smtClean="0">
                <a:solidFill>
                  <a:schemeClr val="tx1"/>
                </a:solidFill>
                <a:effectLst/>
              </a:rPr>
              <a:t> </a:t>
            </a:r>
            <a:endParaRPr lang="en-ZW" sz="2200" dirty="0">
              <a:solidFill>
                <a:schemeClr val="tx1"/>
              </a:solidFill>
              <a:effectLst/>
            </a:endParaRPr>
          </a:p>
        </p:txBody>
      </p:sp>
      <p:pic>
        <p:nvPicPr>
          <p:cNvPr id="3074"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0" y="1371600"/>
            <a:ext cx="8534400"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40823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800" y="381000"/>
            <a:ext cx="8458200" cy="984885"/>
          </a:xfrm>
          <a:prstGeom prst="rect">
            <a:avLst/>
          </a:prstGeom>
        </p:spPr>
        <p:txBody>
          <a:bodyPr wrap="square">
            <a:spAutoFit/>
          </a:bodyPr>
          <a:lstStyle/>
          <a:p>
            <a:endParaRPr lang="en-ZW" dirty="0"/>
          </a:p>
          <a:p>
            <a:r>
              <a:rPr lang="en-US" sz="2000" b="1" dirty="0" smtClean="0">
                <a:latin typeface="+mj-lt"/>
              </a:rPr>
              <a:t>Create </a:t>
            </a:r>
            <a:r>
              <a:rPr lang="en-US" sz="2000" b="1" dirty="0">
                <a:latin typeface="+mj-lt"/>
              </a:rPr>
              <a:t>a bar chart in Excel to visualize the distribution of employee ages. </a:t>
            </a:r>
          </a:p>
        </p:txBody>
      </p:sp>
      <p:graphicFrame>
        <p:nvGraphicFramePr>
          <p:cNvPr id="7" name="Table 6"/>
          <p:cNvGraphicFramePr>
            <a:graphicFrameLocks noGrp="1"/>
          </p:cNvGraphicFramePr>
          <p:nvPr>
            <p:extLst>
              <p:ext uri="{D42A27DB-BD31-4B8C-83A1-F6EECF244321}">
                <p14:modId xmlns:p14="http://schemas.microsoft.com/office/powerpoint/2010/main" val="2763552107"/>
              </p:ext>
            </p:extLst>
          </p:nvPr>
        </p:nvGraphicFramePr>
        <p:xfrm>
          <a:off x="6400800" y="2667000"/>
          <a:ext cx="1981199" cy="3516270"/>
        </p:xfrm>
        <a:graphic>
          <a:graphicData uri="http://schemas.openxmlformats.org/drawingml/2006/table">
            <a:tbl>
              <a:tblPr>
                <a:tableStyleId>{5C22544A-7EE6-4342-B048-85BDC9FD1C3A}</a:tableStyleId>
              </a:tblPr>
              <a:tblGrid>
                <a:gridCol w="223654"/>
                <a:gridCol w="751975"/>
                <a:gridCol w="751975"/>
                <a:gridCol w="253595"/>
              </a:tblGrid>
              <a:tr h="367974">
                <a:tc>
                  <a:txBody>
                    <a:bodyPr/>
                    <a:lstStyle/>
                    <a:p>
                      <a:pPr algn="l" fontAlgn="b"/>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Age</a:t>
                      </a:r>
                      <a:endParaRPr lang="en-ZW" sz="1100" b="0" i="0" u="none" strike="noStrike">
                        <a:solidFill>
                          <a:srgbClr val="000000"/>
                        </a:solidFill>
                        <a:effectLst/>
                        <a:latin typeface="Calibri"/>
                      </a:endParaRPr>
                    </a:p>
                  </a:txBody>
                  <a:tcPr marL="6350" marR="6350" marT="6350" marB="0" anchor="b"/>
                </a:tc>
                <a:tc>
                  <a:txBody>
                    <a:bodyPr/>
                    <a:lstStyle/>
                    <a:p>
                      <a:pPr algn="ctr" fontAlgn="b"/>
                      <a:r>
                        <a:rPr lang="en-ZW" sz="1100" u="none" strike="noStrike">
                          <a:effectLst/>
                        </a:rPr>
                        <a:t>Count</a:t>
                      </a:r>
                      <a:endParaRPr lang="en-ZW" sz="1100" b="0" i="0" u="none" strike="noStrike">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483252">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dirty="0">
                          <a:effectLst/>
                        </a:rPr>
                        <a:t>18-20</a:t>
                      </a:r>
                      <a:endParaRPr lang="en-ZW" sz="1100" b="0" i="0" u="none" strike="noStrike" dirty="0">
                        <a:solidFill>
                          <a:srgbClr val="000000"/>
                        </a:solidFill>
                        <a:effectLst/>
                        <a:latin typeface="Calibri"/>
                      </a:endParaRPr>
                    </a:p>
                  </a:txBody>
                  <a:tcPr marL="6350" marR="6350" marT="6350" marB="0" anchor="b"/>
                </a:tc>
                <a:tc>
                  <a:txBody>
                    <a:bodyPr/>
                    <a:lstStyle/>
                    <a:p>
                      <a:pPr algn="r" fontAlgn="b"/>
                      <a:r>
                        <a:rPr lang="en-ZW" sz="1100" u="none" strike="noStrike" dirty="0">
                          <a:effectLst/>
                        </a:rPr>
                        <a:t>84</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457200">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21-30</a:t>
                      </a:r>
                      <a:endParaRPr lang="en-ZW" sz="1100" b="0" i="0" u="none" strike="noStrike">
                        <a:solidFill>
                          <a:srgbClr val="000000"/>
                        </a:solidFill>
                        <a:effectLst/>
                        <a:latin typeface="Calibri"/>
                      </a:endParaRPr>
                    </a:p>
                  </a:txBody>
                  <a:tcPr marL="6350" marR="6350" marT="6350" marB="0" anchor="b"/>
                </a:tc>
                <a:tc>
                  <a:txBody>
                    <a:bodyPr/>
                    <a:lstStyle/>
                    <a:p>
                      <a:pPr algn="r" fontAlgn="b"/>
                      <a:r>
                        <a:rPr lang="en-ZW" sz="1100" u="none" strike="noStrike" dirty="0">
                          <a:effectLst/>
                        </a:rPr>
                        <a:t>1074</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31-40</a:t>
                      </a:r>
                      <a:endParaRPr lang="en-ZW" sz="1100" b="0" i="0" u="none" strike="noStrike">
                        <a:solidFill>
                          <a:srgbClr val="000000"/>
                        </a:solidFill>
                        <a:effectLst/>
                        <a:latin typeface="Calibri"/>
                      </a:endParaRPr>
                    </a:p>
                  </a:txBody>
                  <a:tcPr marL="6350" marR="6350" marT="6350" marB="0" anchor="b"/>
                </a:tc>
                <a:tc>
                  <a:txBody>
                    <a:bodyPr/>
                    <a:lstStyle/>
                    <a:p>
                      <a:pPr algn="r" fontAlgn="b"/>
                      <a:r>
                        <a:rPr lang="en-ZW" sz="1100" u="none" strike="noStrike" dirty="0">
                          <a:effectLst/>
                        </a:rPr>
                        <a:t>1857</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41-50</a:t>
                      </a:r>
                      <a:endParaRPr lang="en-ZW" sz="1100" b="0" i="0" u="none" strike="noStrike">
                        <a:solidFill>
                          <a:srgbClr val="000000"/>
                        </a:solidFill>
                        <a:effectLst/>
                        <a:latin typeface="Calibri"/>
                      </a:endParaRPr>
                    </a:p>
                  </a:txBody>
                  <a:tcPr marL="6350" marR="6350" marT="6350" marB="0" anchor="b"/>
                </a:tc>
                <a:tc>
                  <a:txBody>
                    <a:bodyPr/>
                    <a:lstStyle/>
                    <a:p>
                      <a:pPr algn="r" fontAlgn="b"/>
                      <a:r>
                        <a:rPr lang="en-ZW" sz="1100" u="none" strike="noStrike" dirty="0">
                          <a:effectLst/>
                        </a:rPr>
                        <a:t>966</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51-60</a:t>
                      </a:r>
                      <a:endParaRPr lang="en-ZW" sz="1100" b="0" i="0" u="none" strike="noStrike">
                        <a:solidFill>
                          <a:srgbClr val="000000"/>
                        </a:solidFill>
                        <a:effectLst/>
                        <a:latin typeface="Calibri"/>
                      </a:endParaRPr>
                    </a:p>
                  </a:txBody>
                  <a:tcPr marL="6350" marR="6350" marT="6350" marB="0" anchor="b"/>
                </a:tc>
                <a:tc>
                  <a:txBody>
                    <a:bodyPr/>
                    <a:lstStyle/>
                    <a:p>
                      <a:pPr algn="r" fontAlgn="b"/>
                      <a:r>
                        <a:rPr lang="en-ZW" sz="1100" u="none" strike="noStrike" dirty="0">
                          <a:effectLst/>
                        </a:rPr>
                        <a:t>429</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a:effectLst/>
                        </a:rPr>
                        <a:t> </a:t>
                      </a:r>
                      <a:endParaRPr lang="en-ZW" sz="1100" b="0" i="0" u="none" strike="noStrike">
                        <a:solidFill>
                          <a:srgbClr val="000000"/>
                        </a:solidFill>
                        <a:effectLst/>
                        <a:latin typeface="Calibri"/>
                      </a:endParaRPr>
                    </a:p>
                  </a:txBody>
                  <a:tcPr marL="6350" marR="6350" marT="6350" marB="0" anchor="b"/>
                </a:tc>
                <a:tc>
                  <a:txBody>
                    <a:bodyPr/>
                    <a:lstStyle/>
                    <a:p>
                      <a:pPr algn="l" fontAlgn="b"/>
                      <a:r>
                        <a:rPr lang="en-ZW" sz="1100" u="none" strike="noStrike" dirty="0">
                          <a:effectLst/>
                        </a:rPr>
                        <a:t> </a:t>
                      </a:r>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r>
              <a:tr h="367974">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endParaRPr lang="en-ZW" sz="1100" b="0" i="0" u="none" strike="noStrike">
                        <a:solidFill>
                          <a:srgbClr val="000000"/>
                        </a:solidFill>
                        <a:effectLst/>
                        <a:latin typeface="Calibri"/>
                      </a:endParaRPr>
                    </a:p>
                  </a:txBody>
                  <a:tcPr marL="6350" marR="6350" marT="6350" marB="0" anchor="b"/>
                </a:tc>
                <a:tc>
                  <a:txBody>
                    <a:bodyPr/>
                    <a:lstStyle/>
                    <a:p>
                      <a:pPr algn="l" fontAlgn="b"/>
                      <a:endParaRPr lang="en-ZW" sz="1100" b="0" i="0" u="none" strike="noStrike" dirty="0">
                        <a:solidFill>
                          <a:srgbClr val="000000"/>
                        </a:solidFill>
                        <a:effectLst/>
                        <a:latin typeface="Calibri"/>
                      </a:endParaRPr>
                    </a:p>
                  </a:txBody>
                  <a:tcPr marL="6350" marR="6350" marT="6350" marB="0" anchor="b"/>
                </a:tc>
                <a:tc>
                  <a:txBody>
                    <a:bodyPr/>
                    <a:lstStyle/>
                    <a:p>
                      <a:pPr algn="l" fontAlgn="b"/>
                      <a:endParaRPr lang="en-ZW" sz="1100" b="0" i="0" u="none" strike="noStrike" dirty="0">
                        <a:solidFill>
                          <a:srgbClr val="000000"/>
                        </a:solidFill>
                        <a:effectLst/>
                        <a:latin typeface="Calibri"/>
                      </a:endParaRPr>
                    </a:p>
                  </a:txBody>
                  <a:tcPr marL="6350" marR="6350" marT="6350" marB="0" anchor="b"/>
                </a:tc>
              </a:tr>
            </a:tbl>
          </a:graphicData>
        </a:graphic>
      </p:graphicFrame>
      <p:pic>
        <p:nvPicPr>
          <p:cNvPr id="205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1" y="2319338"/>
            <a:ext cx="5943600" cy="4386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89617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381000"/>
            <a:ext cx="8610600" cy="1066800"/>
          </a:xfrm>
        </p:spPr>
        <p:txBody>
          <a:bodyPr>
            <a:noAutofit/>
          </a:bodyPr>
          <a:lstStyle/>
          <a:p>
            <a:r>
              <a:rPr lang="en-US" sz="2000" dirty="0" smtClean="0">
                <a:solidFill>
                  <a:schemeClr val="tx1"/>
                </a:solidFill>
                <a:effectLst/>
              </a:rPr>
              <a:t>Create </a:t>
            </a:r>
            <a:r>
              <a:rPr lang="en-US" sz="2000" dirty="0">
                <a:solidFill>
                  <a:schemeClr val="tx1"/>
                </a:solidFill>
                <a:effectLst/>
              </a:rPr>
              <a:t>a bar chart in Excel to visualize the distribution of employee ages. </a:t>
            </a:r>
            <a:br>
              <a:rPr lang="en-US" sz="2000" dirty="0">
                <a:solidFill>
                  <a:schemeClr val="tx1"/>
                </a:solidFill>
                <a:effectLst/>
              </a:rPr>
            </a:br>
            <a:endParaRPr lang="en-ZW" sz="2000" dirty="0">
              <a:solidFill>
                <a:schemeClr val="tx1"/>
              </a:solidFill>
              <a:effectLst/>
            </a:endParaRPr>
          </a:p>
        </p:txBody>
      </p:sp>
      <p:pic>
        <p:nvPicPr>
          <p:cNvPr id="4098" name="Picture 2"/>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tretch>
            <a:fillRect/>
          </a:stretch>
        </p:blipFill>
        <p:spPr bwMode="auto">
          <a:xfrm>
            <a:off x="304800" y="1524000"/>
            <a:ext cx="8534400" cy="495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642882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Aspect</Template>
  <TotalTime>975</TotalTime>
  <Words>509</Words>
  <Application>Microsoft Office PowerPoint</Application>
  <PresentationFormat>On-screen Show (4:3)</PresentationFormat>
  <Paragraphs>70</Paragraphs>
  <Slides>23</Slides>
  <Notes>2</Notes>
  <HiddenSlides>1</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Aspect</vt:lpstr>
      <vt:lpstr>HR Data Analysis</vt:lpstr>
      <vt:lpstr>PowerPoint Presentation</vt:lpstr>
      <vt:lpstr>PowerPoint Presentation</vt:lpstr>
      <vt:lpstr>      </vt:lpstr>
      <vt:lpstr>     Create a pivot table to summarize the average Monthly Income by Job Role.  </vt:lpstr>
      <vt:lpstr>PowerPoint Presentation</vt:lpstr>
      <vt:lpstr>     Apply conditional formatting to highlight employees with Monthly Income above the company's average income.   </vt:lpstr>
      <vt:lpstr>PowerPoint Presentation</vt:lpstr>
      <vt:lpstr>Create a bar chart in Excel to visualize the distribution of employee ages.  </vt:lpstr>
      <vt:lpstr>   Identify and clean any missing or inconsistent data in the "Department" column.  </vt:lpstr>
      <vt:lpstr>     In Power BI, establish a relationship between the "EmployeeID" in the employee data and the "EmployeeID" in the time tracking data </vt:lpstr>
      <vt:lpstr>  Using DAX, create a calculated column that calculates the average years an employee has spent with their current manager.  </vt:lpstr>
      <vt:lpstr>  Using Excel, create a pivot table that displays the count of employees in each Marital Status category, segmented by Department.  </vt:lpstr>
      <vt:lpstr> Apply conditional formatting to highlight employees with  above-average Monthly Income.  </vt:lpstr>
      <vt:lpstr> Apply conditional formatting to highlight employees with  above-average Job Satisfaction.  </vt:lpstr>
      <vt:lpstr>PowerPoint Presentation</vt:lpstr>
      <vt:lpstr>Describe how you would create a star schema for this dataset, explaining the benefits of doing so.  </vt:lpstr>
      <vt:lpstr>PowerPoint Presentation</vt:lpstr>
      <vt:lpstr>PowerPoint Presentation</vt:lpstr>
      <vt:lpstr>PowerPoint Presentation</vt:lpstr>
      <vt:lpstr>PowerPoint Presentation</vt:lpstr>
      <vt:lpstr>PowerPoint Presentation</vt:lpstr>
      <vt:lpstr>Insights from dashboard regarding Attrition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1. Using Excel, how would you filter the dataset to only show employees aged 30 and above?  </dc:title>
  <dc:creator>hp</dc:creator>
  <cp:lastModifiedBy>hp</cp:lastModifiedBy>
  <cp:revision>69</cp:revision>
  <dcterms:created xsi:type="dcterms:W3CDTF">2006-08-16T00:00:00Z</dcterms:created>
  <dcterms:modified xsi:type="dcterms:W3CDTF">2024-02-12T09:10:14Z</dcterms:modified>
</cp:coreProperties>
</file>

<file path=docProps/thumbnail.jpeg>
</file>